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0" r:id="rId3"/>
    <p:sldId id="295" r:id="rId4"/>
    <p:sldId id="297" r:id="rId5"/>
    <p:sldId id="298" r:id="rId6"/>
    <p:sldId id="308" r:id="rId7"/>
    <p:sldId id="299" r:id="rId8"/>
    <p:sldId id="300" r:id="rId9"/>
    <p:sldId id="301" r:id="rId10"/>
    <p:sldId id="309" r:id="rId11"/>
    <p:sldId id="305" r:id="rId12"/>
    <p:sldId id="26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4C86"/>
    <a:srgbClr val="034B82"/>
    <a:srgbClr val="044C82"/>
    <a:srgbClr val="062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0" autoAdjust="0"/>
    <p:restoredTop sz="95253" autoAdjust="0"/>
  </p:normalViewPr>
  <p:slideViewPr>
    <p:cSldViewPr>
      <p:cViewPr varScale="1">
        <p:scale>
          <a:sx n="70" d="100"/>
          <a:sy n="70" d="100"/>
        </p:scale>
        <p:origin x="-108" y="-5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85E2-6160-4213-A16B-F51E437BE8ED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8D6E8-CC6E-4B33-B14B-A7D348A128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04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99E49-1997-4D65-8238-FFD923EC1867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8048E-A779-4852-B740-6BEB9B089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0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8048E-A779-4852-B740-6BEB9B0893B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36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32BE21F-33B5-4748-A7AE-A31A725B6651}"/>
              </a:ext>
            </a:extLst>
          </p:cNvPr>
          <p:cNvSpPr txBox="1"/>
          <p:nvPr userDrawn="1"/>
        </p:nvSpPr>
        <p:spPr>
          <a:xfrm>
            <a:off x="0" y="611264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20" dirty="0">
                <a:solidFill>
                  <a:schemeClr val="bg1"/>
                </a:solidFill>
              </a:rPr>
              <a:t>2021</a:t>
            </a:r>
            <a:r>
              <a:rPr lang="ko-KR" altLang="en-US" sz="2400" b="1" spc="20" dirty="0">
                <a:solidFill>
                  <a:schemeClr val="bg1"/>
                </a:solidFill>
              </a:rPr>
              <a:t>년 캡스톤디자인</a:t>
            </a:r>
            <a:r>
              <a:rPr lang="en-US" altLang="ko-KR" sz="2400" b="1" spc="20" dirty="0">
                <a:solidFill>
                  <a:schemeClr val="bg1"/>
                </a:solidFill>
              </a:rPr>
              <a:t>2 </a:t>
            </a:r>
            <a:r>
              <a:rPr lang="ko-KR" altLang="en-US" sz="2400" b="1" spc="20" dirty="0">
                <a:solidFill>
                  <a:schemeClr val="bg1"/>
                </a:solidFill>
              </a:rPr>
              <a:t>결과발표회</a:t>
            </a:r>
            <a:endParaRPr lang="en-US" altLang="ko-KR" sz="2400" b="1" spc="20" dirty="0">
              <a:solidFill>
                <a:schemeClr val="bg1"/>
              </a:solidFill>
            </a:endParaRPr>
          </a:p>
        </p:txBody>
      </p:sp>
      <p:sp>
        <p:nvSpPr>
          <p:cNvPr id="3" name="텍스트 개체 틀 9">
            <a:extLst>
              <a:ext uri="{FF2B5EF4-FFF2-40B4-BE49-F238E27FC236}">
                <a16:creationId xmlns="" xmlns:a16="http://schemas.microsoft.com/office/drawing/2014/main" id="{77F36FD4-A224-4ABC-8A0B-0A77084284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276872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작품명을 적으세요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7EB452F-1A64-4670-85B6-E2EA0BEA0F6B}"/>
              </a:ext>
            </a:extLst>
          </p:cNvPr>
          <p:cNvSpPr txBox="1"/>
          <p:nvPr userDrawn="1"/>
        </p:nvSpPr>
        <p:spPr>
          <a:xfrm>
            <a:off x="107504" y="381647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팀명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CB45F04-A0C5-4ED5-809D-BD43496553A7}"/>
              </a:ext>
            </a:extLst>
          </p:cNvPr>
          <p:cNvSpPr txBox="1"/>
          <p:nvPr userDrawn="1"/>
        </p:nvSpPr>
        <p:spPr>
          <a:xfrm>
            <a:off x="107504" y="429816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팀원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="" xmlns:a16="http://schemas.microsoft.com/office/drawing/2014/main" id="{8AEC7492-2AEB-4459-8501-EEAF11E1C6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4114" y="47553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CC8285C-12F8-4784-936C-BD1C8AB4F09A}"/>
              </a:ext>
            </a:extLst>
          </p:cNvPr>
          <p:cNvSpPr txBox="1"/>
          <p:nvPr userDrawn="1"/>
        </p:nvSpPr>
        <p:spPr>
          <a:xfrm>
            <a:off x="107504" y="475536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="" xmlns:a16="http://schemas.microsoft.com/office/drawing/2014/main" id="{03470ADE-75B4-4530-9C54-DFD8685F7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4114" y="3816474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텍스트 개체 틀 9">
            <a:extLst>
              <a:ext uri="{FF2B5EF4-FFF2-40B4-BE49-F238E27FC236}">
                <a16:creationId xmlns="" xmlns:a16="http://schemas.microsoft.com/office/drawing/2014/main" id="{86A2C7FD-C2CE-4F44-8CB2-90A18ACF0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4114" y="42981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66F6588-AD97-4203-B113-A207DB37F3C8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2021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7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3777" y="1196752"/>
            <a:ext cx="842493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80000"/>
              <a:buFont typeface="맑은 고딕" panose="020B0503020000020004" pitchFamily="50" charset="-127"/>
              <a:buChar char="■"/>
              <a:defRPr sz="2400" b="1">
                <a:solidFill>
                  <a:schemeClr val="tx1"/>
                </a:solidFill>
              </a:defRPr>
            </a:lvl1pPr>
            <a:lvl2pPr marL="742950" indent="-285750">
              <a:buSzPct val="80000"/>
              <a:buFont typeface="맑은 고딕" panose="020B0503020000020004" pitchFamily="50" charset="-127"/>
              <a:buChar char="▶"/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평행 사변형 6"/>
          <p:cNvSpPr/>
          <p:nvPr userDrawn="1"/>
        </p:nvSpPr>
        <p:spPr>
          <a:xfrm>
            <a:off x="7359774" y="130340"/>
            <a:ext cx="956642" cy="288032"/>
          </a:xfrm>
          <a:prstGeom prst="parallelogram">
            <a:avLst>
              <a:gd name="adj" fmla="val 106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523147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004C86"/>
                </a:solidFill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54478" y="71893"/>
            <a:ext cx="758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4C86"/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2DE8696-1D13-4681-8FE3-B7E85A6ED9BD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2021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927BD216-C144-4B6B-97C8-9D7D1BE73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/>
              <a:t>최 명 </a:t>
            </a:r>
            <a:r>
              <a:rPr lang="ko-KR" altLang="en-US" dirty="0" err="1"/>
              <a:t>렬</a:t>
            </a:r>
            <a:r>
              <a:rPr lang="ko-KR" altLang="en-US" dirty="0"/>
              <a:t> 교수님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4CEA0D7B-2F72-41D5-B12E-1534A788B0C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/>
              <a:t>아무거나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8ED12D63-3C5C-4EF5-A420-AAF58FDE2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2017006126 </a:t>
            </a:r>
            <a:r>
              <a:rPr lang="ko-KR" altLang="en-US" dirty="0"/>
              <a:t>김민상</a:t>
            </a:r>
            <a:r>
              <a:rPr lang="en-US" altLang="ko-KR" dirty="0"/>
              <a:t>, 2017007001 </a:t>
            </a:r>
            <a:r>
              <a:rPr lang="ko-KR" altLang="en-US" dirty="0"/>
              <a:t>윤지환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E6B32F06-A555-25F3-FFF9-29D503DA0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3300" dirty="0"/>
              <a:t>딥러닝을 이용한 캠퍼스 안내 애플리케이션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2090604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애플리케이션 개발</a:t>
            </a:r>
            <a:endParaRPr lang="en-US" altLang="ko-KR" dirty="0"/>
          </a:p>
          <a:p>
            <a:pPr lvl="1"/>
            <a:r>
              <a:rPr lang="ko-KR" altLang="en-US" dirty="0"/>
              <a:t>애플리케이션 시연 영상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수행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1팀-시연영상-최종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2132856"/>
            <a:ext cx="691276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향후 활용 </a:t>
            </a:r>
            <a:r>
              <a:rPr lang="ko-KR" altLang="en-US" dirty="0"/>
              <a:t>방향</a:t>
            </a:r>
            <a:endParaRPr lang="en-US" altLang="ko-KR" dirty="0"/>
          </a:p>
          <a:p>
            <a:pPr lvl="1"/>
            <a:r>
              <a:rPr lang="ko-KR" altLang="en-US" dirty="0" err="1"/>
              <a:t>딥러닝</a:t>
            </a:r>
            <a:r>
              <a:rPr lang="ko-KR" altLang="en-US" dirty="0"/>
              <a:t> 학습 클래스를 늘려 </a:t>
            </a:r>
            <a:r>
              <a:rPr lang="ko-KR" altLang="en-US" dirty="0" err="1"/>
              <a:t>사용성</a:t>
            </a:r>
            <a:r>
              <a:rPr lang="ko-KR" altLang="en-US" dirty="0"/>
              <a:t> 확대</a:t>
            </a:r>
            <a:endParaRPr lang="en-US" altLang="ko-KR" dirty="0"/>
          </a:p>
          <a:p>
            <a:pPr lvl="1"/>
            <a:r>
              <a:rPr lang="ko-KR" altLang="en-US" dirty="0" smtClean="0"/>
              <a:t>영어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일어 </a:t>
            </a:r>
            <a:r>
              <a:rPr lang="ko-KR" altLang="en-US" dirty="0"/>
              <a:t>등 다양한 언어를 </a:t>
            </a:r>
            <a:r>
              <a:rPr lang="ko-KR" altLang="en-US" dirty="0" smtClean="0"/>
              <a:t>통한 </a:t>
            </a:r>
            <a:r>
              <a:rPr lang="ko-KR" altLang="en-US" dirty="0" err="1" smtClean="0"/>
              <a:t>확장성</a:t>
            </a:r>
            <a:endParaRPr lang="en-US" altLang="ko-KR" dirty="0"/>
          </a:p>
          <a:p>
            <a:pPr lvl="1"/>
            <a:r>
              <a:rPr lang="ko-KR" altLang="en-US" dirty="0" smtClean="0"/>
              <a:t>박물관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역사 유적지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관광지</a:t>
            </a:r>
            <a:r>
              <a:rPr lang="ko-KR" altLang="en-US" dirty="0" smtClean="0"/>
              <a:t> 등 다양한 응용 분야</a:t>
            </a:r>
            <a:endParaRPr lang="en-US" altLang="ko-KR" dirty="0"/>
          </a:p>
          <a:p>
            <a:pPr lvl="1"/>
            <a:r>
              <a:rPr lang="en-US" altLang="ko-KR" dirty="0"/>
              <a:t>iOS </a:t>
            </a:r>
            <a:r>
              <a:rPr lang="ko-KR" altLang="en-US" dirty="0"/>
              <a:t>환경 구축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수행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088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17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직관적이고 흥미로운 캠퍼스 안내서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모바일 애플리케이션으로 제작하여 직관적</a:t>
            </a:r>
            <a:endParaRPr lang="en-US" altLang="ko-KR" dirty="0"/>
          </a:p>
          <a:p>
            <a:pPr lvl="1"/>
            <a:r>
              <a:rPr lang="ko-KR" altLang="en-US" dirty="0"/>
              <a:t>가벼운 게임 컨셉트를 적용해 흥미 유발</a:t>
            </a:r>
            <a:endParaRPr lang="en-US" altLang="ko-KR" dirty="0"/>
          </a:p>
          <a:p>
            <a:pPr lvl="1"/>
            <a:r>
              <a:rPr lang="ko-KR" altLang="en-US" dirty="0"/>
              <a:t>딥러닝 기반의 </a:t>
            </a:r>
            <a:r>
              <a:rPr lang="en-US" altLang="ko-KR" dirty="0"/>
              <a:t>Object Detection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 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="" xmlns:a16="http://schemas.microsoft.com/office/drawing/2014/main" id="{2CD6FF0A-F417-B8F6-6C4D-B21834C3C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3" y="2899369"/>
            <a:ext cx="3888432" cy="3265935"/>
          </a:xfrm>
          <a:prstGeom prst="rect">
            <a:avLst/>
          </a:prstGeom>
        </p:spPr>
      </p:pic>
      <p:pic>
        <p:nvPicPr>
          <p:cNvPr id="1025" name="_x383607544">
            <a:extLst>
              <a:ext uri="{FF2B5EF4-FFF2-40B4-BE49-F238E27FC236}">
                <a16:creationId xmlns="" xmlns:a16="http://schemas.microsoft.com/office/drawing/2014/main" id="{FDD99BFC-A83C-D4B9-C558-51E1DE327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47" y="3484586"/>
            <a:ext cx="3141663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38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내용 개체 틀 1">
            <a:extLst>
              <a:ext uri="{FF2B5EF4-FFF2-40B4-BE49-F238E27FC236}">
                <a16:creationId xmlns="" xmlns:a16="http://schemas.microsoft.com/office/drawing/2014/main" id="{09D189D7-988C-5F33-5E30-C78D2A62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777" y="1196752"/>
            <a:ext cx="8424936" cy="5184576"/>
          </a:xfrm>
        </p:spPr>
        <p:txBody>
          <a:bodyPr/>
          <a:lstStyle/>
          <a:p>
            <a:r>
              <a:rPr lang="ko-KR" altLang="en-US" dirty="0"/>
              <a:t>딥러닝 모델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빠른 처리 속도로 실시간 탐지에 중점을 둔 </a:t>
            </a:r>
            <a:r>
              <a:rPr lang="en-US" altLang="ko-KR" dirty="0"/>
              <a:t>One-Stage Detection </a:t>
            </a:r>
            <a:r>
              <a:rPr lang="ko-KR" altLang="en-US" dirty="0"/>
              <a:t>방식의 가볍고 확장성이 보장된 </a:t>
            </a:r>
            <a:r>
              <a:rPr lang="en-US" altLang="ko-KR" dirty="0"/>
              <a:t>‘YOLOv5s’</a:t>
            </a:r>
            <a:r>
              <a:rPr lang="ko-KR" altLang="en-US" dirty="0"/>
              <a:t> 딥러닝 모델 선정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75A2E72-28BA-2F98-058B-C852573A0EDB}"/>
              </a:ext>
            </a:extLst>
          </p:cNvPr>
          <p:cNvGrpSpPr/>
          <p:nvPr/>
        </p:nvGrpSpPr>
        <p:grpSpPr>
          <a:xfrm>
            <a:off x="2080906" y="3017081"/>
            <a:ext cx="6555496" cy="3384376"/>
            <a:chOff x="1294252" y="2852936"/>
            <a:chExt cx="6555496" cy="3384376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E0A44800-69B0-C47E-DE88-E524F520F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252" y="2852936"/>
              <a:ext cx="6555496" cy="3069637"/>
            </a:xfrm>
            <a:prstGeom prst="rect">
              <a:avLst/>
            </a:prstGeom>
          </p:spPr>
        </p:pic>
        <p:pic>
          <p:nvPicPr>
            <p:cNvPr id="10" name="그림 9" descr="텍스트, 클립아트이(가) 표시된 사진&#10;&#10;자동 생성된 설명">
              <a:extLst>
                <a:ext uri="{FF2B5EF4-FFF2-40B4-BE49-F238E27FC236}">
                  <a16:creationId xmlns="" xmlns:a16="http://schemas.microsoft.com/office/drawing/2014/main" id="{0780294C-4B88-7F83-4497-FB9D3F037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689" y="5538944"/>
              <a:ext cx="1848621" cy="698368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DE24DC87-2C34-57B8-5443-96BD187FA834}"/>
              </a:ext>
            </a:extLst>
          </p:cNvPr>
          <p:cNvGrpSpPr/>
          <p:nvPr/>
        </p:nvGrpSpPr>
        <p:grpSpPr>
          <a:xfrm>
            <a:off x="590352" y="3156843"/>
            <a:ext cx="1008000" cy="2832695"/>
            <a:chOff x="590352" y="3156843"/>
            <a:chExt cx="1008000" cy="2832695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15538B98-4945-BEDC-809B-B9837916F3C5}"/>
                </a:ext>
              </a:extLst>
            </p:cNvPr>
            <p:cNvSpPr/>
            <p:nvPr/>
          </p:nvSpPr>
          <p:spPr>
            <a:xfrm>
              <a:off x="590352" y="3156843"/>
              <a:ext cx="1008000" cy="504056"/>
            </a:xfrm>
            <a:prstGeom prst="rect">
              <a:avLst/>
            </a:prstGeom>
            <a:solidFill>
              <a:schemeClr val="bg1">
                <a:lumMod val="85000"/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모델 선정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D333F230-0CD8-9107-8550-227E840D5ED9}"/>
                </a:ext>
              </a:extLst>
            </p:cNvPr>
            <p:cNvSpPr/>
            <p:nvPr/>
          </p:nvSpPr>
          <p:spPr>
            <a:xfrm>
              <a:off x="590352" y="3933056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구성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5EA60A74-1B67-A750-7B75-D39DD744EC93}"/>
                </a:ext>
              </a:extLst>
            </p:cNvPr>
            <p:cNvSpPr/>
            <p:nvPr/>
          </p:nvSpPr>
          <p:spPr>
            <a:xfrm>
              <a:off x="590352" y="4709269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학습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913A2790-FDD6-7A18-2BFE-2F41A569A185}"/>
                </a:ext>
              </a:extLst>
            </p:cNvPr>
            <p:cNvSpPr/>
            <p:nvPr/>
          </p:nvSpPr>
          <p:spPr>
            <a:xfrm>
              <a:off x="590352" y="5485482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개발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="" xmlns:a16="http://schemas.microsoft.com/office/drawing/2014/main" id="{9EA999EE-61B1-3938-B875-7A045BC8221D}"/>
                </a:ext>
              </a:extLst>
            </p:cNvPr>
            <p:cNvCxnSpPr>
              <a:stCxn id="6" idx="2"/>
              <a:endCxn id="13" idx="0"/>
            </p:cNvCxnSpPr>
            <p:nvPr/>
          </p:nvCxnSpPr>
          <p:spPr>
            <a:xfrm>
              <a:off x="1094352" y="3660899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2217BBA0-6E63-46EF-FAE6-D710053B3462}"/>
                </a:ext>
              </a:extLst>
            </p:cNvPr>
            <p:cNvCxnSpPr/>
            <p:nvPr/>
          </p:nvCxnSpPr>
          <p:spPr>
            <a:xfrm>
              <a:off x="1094352" y="4437112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75064C36-222D-0426-B019-B2ED8E9D35D9}"/>
                </a:ext>
              </a:extLst>
            </p:cNvPr>
            <p:cNvCxnSpPr/>
            <p:nvPr/>
          </p:nvCxnSpPr>
          <p:spPr>
            <a:xfrm>
              <a:off x="1094352" y="5213325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776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7" name="내용 개체 틀 1">
            <a:extLst>
              <a:ext uri="{FF2B5EF4-FFF2-40B4-BE49-F238E27FC236}">
                <a16:creationId xmlns="" xmlns:a16="http://schemas.microsoft.com/office/drawing/2014/main" id="{DC4A7DBE-D85B-F429-7193-5F6B4B45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777" y="1196752"/>
            <a:ext cx="8424936" cy="5184576"/>
          </a:xfrm>
        </p:spPr>
        <p:txBody>
          <a:bodyPr/>
          <a:lstStyle/>
          <a:p>
            <a:r>
              <a:rPr lang="ko-KR" altLang="en-US" dirty="0"/>
              <a:t>딥러닝 모델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‘</a:t>
            </a:r>
            <a:r>
              <a:rPr lang="en-US" altLang="ko-KR" dirty="0" err="1"/>
              <a:t>LabelImg</a:t>
            </a:r>
            <a:r>
              <a:rPr lang="en-US" altLang="ko-KR" dirty="0"/>
              <a:t>’ </a:t>
            </a:r>
            <a:r>
              <a:rPr lang="ko-KR" altLang="en-US" dirty="0"/>
              <a:t>프로그램을 이용한 이미지 </a:t>
            </a:r>
            <a:r>
              <a:rPr lang="ko-KR" altLang="en-US" dirty="0" err="1"/>
              <a:t>라벨링</a:t>
            </a:r>
            <a:r>
              <a:rPr lang="ko-KR" altLang="en-US" dirty="0"/>
              <a:t> 작업</a:t>
            </a:r>
            <a:endParaRPr lang="en-US" altLang="ko-KR" dirty="0"/>
          </a:p>
          <a:p>
            <a:pPr lvl="1"/>
            <a:r>
              <a:rPr lang="en-US" altLang="ko-KR" dirty="0"/>
              <a:t>‘Google</a:t>
            </a:r>
            <a:r>
              <a:rPr lang="ko-KR" altLang="en-US" dirty="0"/>
              <a:t> </a:t>
            </a:r>
            <a:r>
              <a:rPr lang="en-US" altLang="ko-KR" dirty="0" err="1"/>
              <a:t>Colab</a:t>
            </a:r>
            <a:r>
              <a:rPr lang="en-US" altLang="ko-KR" dirty="0"/>
              <a:t>’ </a:t>
            </a:r>
            <a:r>
              <a:rPr lang="ko-KR" altLang="en-US" dirty="0"/>
              <a:t>플랫폼에서 딥러닝 모델 학습</a:t>
            </a:r>
            <a:endParaRPr lang="en-US" altLang="ko-KR" dirty="0"/>
          </a:p>
          <a:p>
            <a:pPr lvl="1"/>
            <a:r>
              <a:rPr lang="ko-KR" altLang="en-US" dirty="0"/>
              <a:t>모델의 학습 클래스로서 </a:t>
            </a:r>
            <a:r>
              <a:rPr lang="en-US" altLang="ko-KR" dirty="0"/>
              <a:t>[</a:t>
            </a:r>
            <a:r>
              <a:rPr lang="ko-KR" altLang="en-US" dirty="0" err="1"/>
              <a:t>하냥이</a:t>
            </a:r>
            <a:r>
              <a:rPr lang="en-US" altLang="ko-KR" dirty="0"/>
              <a:t>, </a:t>
            </a:r>
            <a:r>
              <a:rPr lang="ko-KR" altLang="en-US" dirty="0"/>
              <a:t>본관</a:t>
            </a:r>
            <a:r>
              <a:rPr lang="en-US" altLang="ko-KR" dirty="0"/>
              <a:t>, </a:t>
            </a:r>
            <a:r>
              <a:rPr lang="ko-KR" altLang="en-US" dirty="0"/>
              <a:t>컨퍼런스 홀</a:t>
            </a:r>
            <a:r>
              <a:rPr lang="en-US" altLang="ko-KR" dirty="0"/>
              <a:t>, </a:t>
            </a:r>
            <a:r>
              <a:rPr lang="ko-KR" altLang="en-US" dirty="0"/>
              <a:t>셔틀콕</a:t>
            </a:r>
            <a:r>
              <a:rPr lang="en-US" altLang="ko-KR" dirty="0"/>
              <a:t>, </a:t>
            </a:r>
            <a:r>
              <a:rPr lang="ko-KR" altLang="en-US" dirty="0"/>
              <a:t>아고라</a:t>
            </a:r>
            <a:r>
              <a:rPr lang="en-US" altLang="ko-KR" dirty="0"/>
              <a:t>, </a:t>
            </a:r>
            <a:r>
              <a:rPr lang="ko-KR" altLang="en-US" dirty="0"/>
              <a:t>학술정보관</a:t>
            </a:r>
            <a:r>
              <a:rPr lang="en-US" altLang="ko-KR" dirty="0"/>
              <a:t>, </a:t>
            </a:r>
            <a:r>
              <a:rPr lang="ko-KR" altLang="en-US" dirty="0"/>
              <a:t>복지관</a:t>
            </a:r>
            <a:r>
              <a:rPr lang="en-US" altLang="ko-KR" dirty="0"/>
              <a:t>]</a:t>
            </a:r>
            <a:r>
              <a:rPr lang="ko-KR" altLang="en-US" dirty="0"/>
              <a:t> 선정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E551066-DF3E-7DD5-A67F-A6B7D4DF8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48" y="3870215"/>
            <a:ext cx="1593230" cy="15932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89D23ED0-5AA1-5A3C-FEF7-D524D55C4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753" y="4005064"/>
            <a:ext cx="1597063" cy="132353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98EF27A-C43A-8E1B-D0CB-2FA0B01B9858}"/>
              </a:ext>
            </a:extLst>
          </p:cNvPr>
          <p:cNvGrpSpPr/>
          <p:nvPr/>
        </p:nvGrpSpPr>
        <p:grpSpPr>
          <a:xfrm>
            <a:off x="590352" y="3156843"/>
            <a:ext cx="1008000" cy="2832695"/>
            <a:chOff x="590352" y="3156843"/>
            <a:chExt cx="1008000" cy="2832695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0B1C47C1-A143-AC98-8A48-E231C628D80B}"/>
                </a:ext>
              </a:extLst>
            </p:cNvPr>
            <p:cNvSpPr/>
            <p:nvPr/>
          </p:nvSpPr>
          <p:spPr>
            <a:xfrm>
              <a:off x="590352" y="3156843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모델 선정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F40CB9EE-2F12-8CA2-C5CA-F83D37D7D967}"/>
                </a:ext>
              </a:extLst>
            </p:cNvPr>
            <p:cNvSpPr/>
            <p:nvPr/>
          </p:nvSpPr>
          <p:spPr>
            <a:xfrm>
              <a:off x="590352" y="3933056"/>
              <a:ext cx="1008000" cy="504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구성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6DC2E21B-C88B-207A-434D-3C429F09ADC9}"/>
                </a:ext>
              </a:extLst>
            </p:cNvPr>
            <p:cNvSpPr/>
            <p:nvPr/>
          </p:nvSpPr>
          <p:spPr>
            <a:xfrm>
              <a:off x="590352" y="4709269"/>
              <a:ext cx="1008000" cy="504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학습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8B0DA5AA-4EB3-B005-573D-1BF11391BDE0}"/>
                </a:ext>
              </a:extLst>
            </p:cNvPr>
            <p:cNvSpPr/>
            <p:nvPr/>
          </p:nvSpPr>
          <p:spPr>
            <a:xfrm>
              <a:off x="590352" y="5485482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개발</a:t>
              </a: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="" xmlns:a16="http://schemas.microsoft.com/office/drawing/2014/main" id="{05193CE8-AED4-1D89-E42D-EB2D9A63DFFF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>
              <a:off x="1094352" y="3660899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F762B769-3A99-1885-1093-3918C2AA94ED}"/>
                </a:ext>
              </a:extLst>
            </p:cNvPr>
            <p:cNvCxnSpPr/>
            <p:nvPr/>
          </p:nvCxnSpPr>
          <p:spPr>
            <a:xfrm>
              <a:off x="1094352" y="4437112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11708B05-9209-24CB-262A-0325DDFD9C55}"/>
                </a:ext>
              </a:extLst>
            </p:cNvPr>
            <p:cNvCxnSpPr/>
            <p:nvPr/>
          </p:nvCxnSpPr>
          <p:spPr>
            <a:xfrm>
              <a:off x="1094352" y="5213325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616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799FDAC-48FC-6093-94AE-0F219EE8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084" y="3933056"/>
            <a:ext cx="3079394" cy="781529"/>
          </a:xfrm>
          <a:prstGeom prst="rect">
            <a:avLst/>
          </a:prstGeom>
        </p:spPr>
      </p:pic>
      <p:sp>
        <p:nvSpPr>
          <p:cNvPr id="13" name="내용 개체 틀 1">
            <a:extLst>
              <a:ext uri="{FF2B5EF4-FFF2-40B4-BE49-F238E27FC236}">
                <a16:creationId xmlns="" xmlns:a16="http://schemas.microsoft.com/office/drawing/2014/main" id="{4AEEECCC-B22D-060D-E43B-DE473DC2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777" y="1196752"/>
            <a:ext cx="8424936" cy="5184576"/>
          </a:xfrm>
        </p:spPr>
        <p:txBody>
          <a:bodyPr/>
          <a:lstStyle/>
          <a:p>
            <a:r>
              <a:rPr lang="ko-KR" altLang="en-US" dirty="0"/>
              <a:t>애플리케이션</a:t>
            </a:r>
            <a:r>
              <a:rPr lang="en-US" altLang="ko-KR" dirty="0"/>
              <a:t> </a:t>
            </a:r>
            <a:r>
              <a:rPr lang="ko-KR" altLang="en-US" dirty="0"/>
              <a:t>개발 환경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애플리케이션 개발 플랫폼으로 </a:t>
            </a:r>
            <a:r>
              <a:rPr lang="en-US" altLang="ko-KR" dirty="0"/>
              <a:t>C# </a:t>
            </a:r>
            <a:r>
              <a:rPr lang="ko-KR" altLang="en-US" dirty="0"/>
              <a:t>언어를 사용하는 </a:t>
            </a:r>
            <a:r>
              <a:rPr lang="en-US" altLang="ko-KR" dirty="0"/>
              <a:t>‘Unity’ </a:t>
            </a:r>
            <a:r>
              <a:rPr lang="ko-KR" altLang="en-US" dirty="0"/>
              <a:t>선정</a:t>
            </a:r>
            <a:endParaRPr lang="en-US" altLang="ko-KR" dirty="0"/>
          </a:p>
          <a:p>
            <a:pPr lvl="1"/>
            <a:r>
              <a:rPr lang="ko-KR" altLang="en-US" dirty="0"/>
              <a:t>학습 모델을 </a:t>
            </a:r>
            <a:r>
              <a:rPr lang="en-US" altLang="ko-KR" dirty="0"/>
              <a:t>Unity</a:t>
            </a:r>
            <a:r>
              <a:rPr lang="ko-KR" altLang="en-US" dirty="0"/>
              <a:t>에서 활용하기 위하여 </a:t>
            </a:r>
            <a:r>
              <a:rPr lang="en-US" altLang="ko-KR" dirty="0"/>
              <a:t>‘.ONNX’ </a:t>
            </a:r>
            <a:r>
              <a:rPr lang="ko-KR" altLang="en-US" dirty="0"/>
              <a:t>확장자로 변환</a:t>
            </a:r>
            <a:endParaRPr lang="en-US" altLang="ko-KR" dirty="0"/>
          </a:p>
          <a:p>
            <a:pPr lvl="1"/>
            <a:r>
              <a:rPr lang="en-US" altLang="ko-KR" dirty="0"/>
              <a:t>Unity</a:t>
            </a:r>
            <a:r>
              <a:rPr lang="ko-KR" altLang="en-US" dirty="0"/>
              <a:t>에서 추론을 보조하기 위한 역할인 </a:t>
            </a:r>
            <a:r>
              <a:rPr lang="en-US" altLang="ko-KR" dirty="0"/>
              <a:t>‘Unity</a:t>
            </a:r>
            <a:r>
              <a:rPr lang="ko-KR" altLang="en-US" dirty="0"/>
              <a:t> </a:t>
            </a:r>
            <a:r>
              <a:rPr lang="en-US" altLang="ko-KR" dirty="0"/>
              <a:t>Barracuda’ </a:t>
            </a:r>
            <a:r>
              <a:rPr lang="ko-KR" altLang="en-US" dirty="0"/>
              <a:t>라이브러리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162C549-9594-813E-CA6E-5E975ADD38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16" y="3846439"/>
            <a:ext cx="2627784" cy="95476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DBB0FABC-DAB0-774C-420B-59C418682C19}"/>
              </a:ext>
            </a:extLst>
          </p:cNvPr>
          <p:cNvGrpSpPr/>
          <p:nvPr/>
        </p:nvGrpSpPr>
        <p:grpSpPr>
          <a:xfrm>
            <a:off x="590352" y="3156843"/>
            <a:ext cx="1008000" cy="2832695"/>
            <a:chOff x="590352" y="3156843"/>
            <a:chExt cx="1008000" cy="2832695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D9AE3E9F-3333-0225-E0DC-40CA8B2F94A8}"/>
                </a:ext>
              </a:extLst>
            </p:cNvPr>
            <p:cNvSpPr/>
            <p:nvPr/>
          </p:nvSpPr>
          <p:spPr>
            <a:xfrm>
              <a:off x="590352" y="3156843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모델 선정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52D03570-4781-8064-D1C3-51594CF07FA4}"/>
                </a:ext>
              </a:extLst>
            </p:cNvPr>
            <p:cNvSpPr/>
            <p:nvPr/>
          </p:nvSpPr>
          <p:spPr>
            <a:xfrm>
              <a:off x="590352" y="3933056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구성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FFDFA80F-A4FE-AEF6-7801-8C594330A51E}"/>
                </a:ext>
              </a:extLst>
            </p:cNvPr>
            <p:cNvSpPr/>
            <p:nvPr/>
          </p:nvSpPr>
          <p:spPr>
            <a:xfrm>
              <a:off x="590352" y="4709269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학습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576E6733-D495-7921-270C-BFF1E01A488B}"/>
                </a:ext>
              </a:extLst>
            </p:cNvPr>
            <p:cNvSpPr/>
            <p:nvPr/>
          </p:nvSpPr>
          <p:spPr>
            <a:xfrm>
              <a:off x="590352" y="5485482"/>
              <a:ext cx="1008000" cy="504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개발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DC31AC41-0842-E42B-395A-4C0CBC78C77F}"/>
                </a:ext>
              </a:extLst>
            </p:cNvPr>
            <p:cNvCxnSpPr>
              <a:stCxn id="15" idx="2"/>
              <a:endCxn id="16" idx="0"/>
            </p:cNvCxnSpPr>
            <p:nvPr/>
          </p:nvCxnSpPr>
          <p:spPr>
            <a:xfrm>
              <a:off x="1094352" y="3660899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B947B226-B06E-01E8-C077-E016CF477C47}"/>
                </a:ext>
              </a:extLst>
            </p:cNvPr>
            <p:cNvCxnSpPr/>
            <p:nvPr/>
          </p:nvCxnSpPr>
          <p:spPr>
            <a:xfrm>
              <a:off x="1094352" y="4437112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7C59A666-C132-3F43-4EA7-9D325976A3D4}"/>
                </a:ext>
              </a:extLst>
            </p:cNvPr>
            <p:cNvCxnSpPr/>
            <p:nvPr/>
          </p:nvCxnSpPr>
          <p:spPr>
            <a:xfrm>
              <a:off x="1094352" y="5213325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9019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애플리케이션 개발</a:t>
            </a:r>
            <a:endParaRPr lang="en-US" altLang="ko-KR" dirty="0"/>
          </a:p>
          <a:p>
            <a:pPr lvl="1"/>
            <a:r>
              <a:rPr lang="ko-KR" altLang="en-US" dirty="0"/>
              <a:t>애플리케이션 플로우 차트</a:t>
            </a:r>
            <a:endParaRPr lang="en-US" altLang="ko-KR" dirty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개의 건물을 찍고 스탬프를 모으는 방식으로 구성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작품 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39421ED-D330-9E75-6EA7-F4C66536B9CC}"/>
              </a:ext>
            </a:extLst>
          </p:cNvPr>
          <p:cNvGrpSpPr/>
          <p:nvPr/>
        </p:nvGrpSpPr>
        <p:grpSpPr>
          <a:xfrm>
            <a:off x="2032185" y="2916406"/>
            <a:ext cx="6983103" cy="3029099"/>
            <a:chOff x="665441" y="2420888"/>
            <a:chExt cx="7813117" cy="338913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AEEECC08-5381-2876-1902-663012334F07}"/>
                </a:ext>
              </a:extLst>
            </p:cNvPr>
            <p:cNvSpPr/>
            <p:nvPr/>
          </p:nvSpPr>
          <p:spPr>
            <a:xfrm>
              <a:off x="696965" y="2420888"/>
              <a:ext cx="1328509" cy="6958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메뉴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B81C41D3-6628-DCB9-329C-9AD76DF7FF34}"/>
                </a:ext>
              </a:extLst>
            </p:cNvPr>
            <p:cNvSpPr/>
            <p:nvPr/>
          </p:nvSpPr>
          <p:spPr>
            <a:xfrm>
              <a:off x="2563530" y="2420888"/>
              <a:ext cx="1328509" cy="6958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사용 설명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B393C050-00CC-45CF-C51E-51BAE5DB7902}"/>
                </a:ext>
              </a:extLst>
            </p:cNvPr>
            <p:cNvSpPr/>
            <p:nvPr/>
          </p:nvSpPr>
          <p:spPr>
            <a:xfrm>
              <a:off x="665441" y="3342309"/>
              <a:ext cx="6326453" cy="246771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Main</a:t>
              </a:r>
            </a:p>
            <a:p>
              <a:pPr algn="ctr"/>
              <a:endParaRPr lang="en-US" altLang="ko-KR" sz="15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7C75A44B-09F7-3B6C-D32E-75F1B072DA8F}"/>
                </a:ext>
              </a:extLst>
            </p:cNvPr>
            <p:cNvSpPr/>
            <p:nvPr/>
          </p:nvSpPr>
          <p:spPr>
            <a:xfrm>
              <a:off x="855447" y="4228225"/>
              <a:ext cx="1328509" cy="6958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건물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촬영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="" xmlns:a16="http://schemas.microsoft.com/office/drawing/2014/main" id="{8B1F1CB4-29A0-6C86-D444-70A4DBF9756C}"/>
                </a:ext>
              </a:extLst>
            </p:cNvPr>
            <p:cNvSpPr/>
            <p:nvPr/>
          </p:nvSpPr>
          <p:spPr>
            <a:xfrm>
              <a:off x="2437005" y="4228225"/>
              <a:ext cx="1328509" cy="695886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분류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76C2C526-B03B-8371-9054-144D914BEB52}"/>
                </a:ext>
              </a:extLst>
            </p:cNvPr>
            <p:cNvSpPr/>
            <p:nvPr/>
          </p:nvSpPr>
          <p:spPr>
            <a:xfrm>
              <a:off x="4018563" y="4228225"/>
              <a:ext cx="1328509" cy="6958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스탬프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획득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다이아몬드 12">
              <a:extLst>
                <a:ext uri="{FF2B5EF4-FFF2-40B4-BE49-F238E27FC236}">
                  <a16:creationId xmlns="" xmlns:a16="http://schemas.microsoft.com/office/drawing/2014/main" id="{40D7D60C-4D20-1F24-FD86-7FAC7F7E0957}"/>
                </a:ext>
              </a:extLst>
            </p:cNvPr>
            <p:cNvSpPr/>
            <p:nvPr/>
          </p:nvSpPr>
          <p:spPr>
            <a:xfrm>
              <a:off x="5538755" y="4228225"/>
              <a:ext cx="1328509" cy="695886"/>
            </a:xfrm>
            <a:prstGeom prst="diamond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7</a:t>
              </a:r>
              <a:r>
                <a:rPr lang="ko-KR" altLang="en-US" sz="1000" dirty="0">
                  <a:solidFill>
                    <a:schemeClr val="tx1"/>
                  </a:solidFill>
                </a:rPr>
                <a:t>개</a:t>
              </a:r>
              <a:r>
                <a:rPr lang="en-US" altLang="ko-KR" sz="1000" dirty="0">
                  <a:solidFill>
                    <a:schemeClr val="tx1"/>
                  </a:solidFill>
                </a:rPr>
                <a:t>?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="" xmlns:a16="http://schemas.microsoft.com/office/drawing/2014/main" id="{B9A767E1-AA78-4C19-051D-C8FFD1103EDE}"/>
                </a:ext>
              </a:extLst>
            </p:cNvPr>
            <p:cNvSpPr/>
            <p:nvPr/>
          </p:nvSpPr>
          <p:spPr>
            <a:xfrm>
              <a:off x="7150049" y="4228225"/>
              <a:ext cx="1328509" cy="6958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>
                  <a:solidFill>
                    <a:schemeClr val="tx1"/>
                  </a:solidFill>
                </a:rPr>
                <a:t>종료</a:t>
              </a:r>
              <a:endParaRPr lang="en-US" altLang="ko-KR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="" xmlns:a16="http://schemas.microsoft.com/office/drawing/2014/main" id="{AD1F195E-0DA5-79B1-46CE-B21D23DCD3BF}"/>
                </a:ext>
              </a:extLst>
            </p:cNvPr>
            <p:cNvCxnSpPr>
              <a:stCxn id="6" idx="2"/>
              <a:endCxn id="11" idx="2"/>
            </p:cNvCxnSpPr>
            <p:nvPr/>
          </p:nvCxnSpPr>
          <p:spPr>
            <a:xfrm rot="5400000">
              <a:off x="2310480" y="4133332"/>
              <a:ext cx="11158" cy="1581558"/>
            </a:xfrm>
            <a:prstGeom prst="bentConnector3">
              <a:avLst>
                <a:gd name="adj1" fmla="val 379518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A96B1B5A-B5CE-091D-3DCF-EC038D4FDFCF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>
              <a:off x="2183956" y="4576168"/>
              <a:ext cx="2530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1BE74AF2-B9BD-8515-2B1C-06DA1A5E764A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3765514" y="4576168"/>
              <a:ext cx="253049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F43E4804-1A4C-8A21-7952-81552881DE7C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5347072" y="4576168"/>
              <a:ext cx="19168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C4F432C8-373E-C5CE-687B-B70272677D78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6867264" y="4576168"/>
              <a:ext cx="28278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="" xmlns:a16="http://schemas.microsoft.com/office/drawing/2014/main" id="{76072EB6-BE3D-11C0-8757-9F16B58DBB4A}"/>
                </a:ext>
              </a:extLst>
            </p:cNvPr>
            <p:cNvCxnSpPr>
              <a:stCxn id="13" idx="2"/>
              <a:endCxn id="11" idx="2"/>
            </p:cNvCxnSpPr>
            <p:nvPr/>
          </p:nvCxnSpPr>
          <p:spPr>
            <a:xfrm rot="5400000">
              <a:off x="3861356" y="2582457"/>
              <a:ext cx="11158" cy="4683309"/>
            </a:xfrm>
            <a:prstGeom prst="bentConnector3">
              <a:avLst>
                <a:gd name="adj1" fmla="val 379518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0F3495EF-2825-6DC8-C1E1-D55124323AC4}"/>
                </a:ext>
              </a:extLst>
            </p:cNvPr>
            <p:cNvCxnSpPr>
              <a:stCxn id="5" idx="3"/>
              <a:endCxn id="9" idx="1"/>
            </p:cNvCxnSpPr>
            <p:nvPr/>
          </p:nvCxnSpPr>
          <p:spPr>
            <a:xfrm>
              <a:off x="2025474" y="2768831"/>
              <a:ext cx="5380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="" xmlns:a16="http://schemas.microsoft.com/office/drawing/2014/main" id="{86CD9246-4E57-72E3-A5D1-F41A15612078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3892039" y="2768831"/>
              <a:ext cx="411424" cy="57347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07642B64-0C51-BD5D-3ECA-FA049A23C448}"/>
              </a:ext>
            </a:extLst>
          </p:cNvPr>
          <p:cNvGrpSpPr/>
          <p:nvPr/>
        </p:nvGrpSpPr>
        <p:grpSpPr>
          <a:xfrm>
            <a:off x="590352" y="3156843"/>
            <a:ext cx="1008000" cy="2832695"/>
            <a:chOff x="590352" y="3156843"/>
            <a:chExt cx="1008000" cy="2832695"/>
          </a:xfrm>
        </p:grpSpPr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6C0905CA-2167-691A-BBF4-8240F98FCF34}"/>
                </a:ext>
              </a:extLst>
            </p:cNvPr>
            <p:cNvSpPr/>
            <p:nvPr/>
          </p:nvSpPr>
          <p:spPr>
            <a:xfrm>
              <a:off x="590352" y="3156843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모델 선정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7AF120DA-5306-0C6B-B8BB-37F77EDDA434}"/>
                </a:ext>
              </a:extLst>
            </p:cNvPr>
            <p:cNvSpPr/>
            <p:nvPr/>
          </p:nvSpPr>
          <p:spPr>
            <a:xfrm>
              <a:off x="590352" y="3933056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데이터 구성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A444D6B0-179C-0394-D345-50AC1DAC18AE}"/>
                </a:ext>
              </a:extLst>
            </p:cNvPr>
            <p:cNvSpPr/>
            <p:nvPr/>
          </p:nvSpPr>
          <p:spPr>
            <a:xfrm>
              <a:off x="590352" y="4709269"/>
              <a:ext cx="1008000" cy="5040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학습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FC46DC54-FF1C-849B-736B-0042F8D34D6D}"/>
                </a:ext>
              </a:extLst>
            </p:cNvPr>
            <p:cNvSpPr/>
            <p:nvPr/>
          </p:nvSpPr>
          <p:spPr>
            <a:xfrm>
              <a:off x="590352" y="5485482"/>
              <a:ext cx="1008000" cy="504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개발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8EB85CFE-2392-7D8F-1E9E-53A5879E5148}"/>
                </a:ext>
              </a:extLst>
            </p:cNvPr>
            <p:cNvCxnSpPr>
              <a:stCxn id="26" idx="2"/>
              <a:endCxn id="27" idx="0"/>
            </p:cNvCxnSpPr>
            <p:nvPr/>
          </p:nvCxnSpPr>
          <p:spPr>
            <a:xfrm>
              <a:off x="1094352" y="3660899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4C4706CE-D8F0-8FC8-3CED-08B619118184}"/>
                </a:ext>
              </a:extLst>
            </p:cNvPr>
            <p:cNvCxnSpPr/>
            <p:nvPr/>
          </p:nvCxnSpPr>
          <p:spPr>
            <a:xfrm>
              <a:off x="1094352" y="4437112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="" xmlns:a16="http://schemas.microsoft.com/office/drawing/2014/main" id="{33A81D7B-681B-B8F9-73F0-B11AE46C81AC}"/>
                </a:ext>
              </a:extLst>
            </p:cNvPr>
            <p:cNvCxnSpPr/>
            <p:nvPr/>
          </p:nvCxnSpPr>
          <p:spPr>
            <a:xfrm>
              <a:off x="1094352" y="5213325"/>
              <a:ext cx="0" cy="272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3948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YOLOv5s </a:t>
            </a:r>
            <a:r>
              <a:rPr lang="ko-KR" altLang="en-US" dirty="0"/>
              <a:t>모델 구축 성공</a:t>
            </a:r>
            <a:endParaRPr lang="en-US" altLang="ko-KR" dirty="0"/>
          </a:p>
          <a:p>
            <a:pPr lvl="1"/>
            <a:r>
              <a:rPr lang="en-US" altLang="ko-KR" dirty="0"/>
              <a:t>7</a:t>
            </a:r>
            <a:r>
              <a:rPr lang="ko-KR" altLang="en-US" dirty="0"/>
              <a:t>개의 클래스에 각각 </a:t>
            </a:r>
            <a:r>
              <a:rPr lang="en-US" altLang="ko-KR" dirty="0"/>
              <a:t>2000</a:t>
            </a:r>
            <a:r>
              <a:rPr lang="ko-KR" altLang="en-US" dirty="0"/>
              <a:t>개의 </a:t>
            </a:r>
            <a:r>
              <a:rPr lang="ko-KR" altLang="en-US" dirty="0" err="1"/>
              <a:t>라벨링</a:t>
            </a:r>
            <a:r>
              <a:rPr lang="ko-KR" altLang="en-US" dirty="0"/>
              <a:t> 데이터 셋 설정</a:t>
            </a:r>
            <a:endParaRPr lang="en-US" altLang="ko-KR" dirty="0"/>
          </a:p>
          <a:p>
            <a:pPr lvl="1"/>
            <a:r>
              <a:rPr lang="en-US" altLang="ko-KR" dirty="0"/>
              <a:t>Epoch 192</a:t>
            </a:r>
            <a:r>
              <a:rPr lang="ko-KR" altLang="en-US" dirty="0"/>
              <a:t>회</a:t>
            </a:r>
            <a:r>
              <a:rPr lang="en-US" altLang="ko-KR" dirty="0"/>
              <a:t>, 64 Batch size </a:t>
            </a:r>
            <a:r>
              <a:rPr lang="ko-KR" altLang="en-US" dirty="0"/>
              <a:t>등의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설정 후 학습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수행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D7FBE1E-32B2-D0A2-56EC-C1E3EBEA75FF}"/>
              </a:ext>
            </a:extLst>
          </p:cNvPr>
          <p:cNvGrpSpPr/>
          <p:nvPr/>
        </p:nvGrpSpPr>
        <p:grpSpPr>
          <a:xfrm>
            <a:off x="4373504" y="2852936"/>
            <a:ext cx="4459521" cy="2439224"/>
            <a:chOff x="1184972" y="1277808"/>
            <a:chExt cx="6756410" cy="3695553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8F9851B0-3078-8172-50D7-7DC9CB08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2618" y="1277808"/>
              <a:ext cx="6738764" cy="184747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68E8F224-1840-7A8C-2BB9-0C971AFFB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972" y="3163708"/>
              <a:ext cx="6702616" cy="1809653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ABA02F3-1313-3A76-2E2A-1618CE52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8" y="3089599"/>
            <a:ext cx="379548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YOLOv5s </a:t>
            </a:r>
            <a:r>
              <a:rPr lang="ko-KR" altLang="en-US" dirty="0"/>
              <a:t>모델 구축 성공</a:t>
            </a:r>
            <a:endParaRPr lang="en-US" altLang="ko-KR" dirty="0"/>
          </a:p>
          <a:p>
            <a:pPr lvl="1"/>
            <a:r>
              <a:rPr lang="ko-KR" altLang="en-US" dirty="0"/>
              <a:t>분류한 클래스에 대해 준수한 성능의 모델 구축 성공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onnx</a:t>
            </a:r>
            <a:r>
              <a:rPr lang="en-US" altLang="ko-KR" dirty="0"/>
              <a:t> </a:t>
            </a:r>
            <a:r>
              <a:rPr lang="ko-KR" altLang="en-US" dirty="0"/>
              <a:t>확장자로 변경 후 </a:t>
            </a:r>
            <a:r>
              <a:rPr lang="en-US" altLang="ko-KR" dirty="0"/>
              <a:t>Unity</a:t>
            </a:r>
            <a:r>
              <a:rPr lang="ko-KR" altLang="en-US" dirty="0"/>
              <a:t>에 활용</a:t>
            </a:r>
            <a:endParaRPr lang="en-US" altLang="ko-KR" dirty="0"/>
          </a:p>
          <a:p>
            <a:pPr lvl="1"/>
            <a:r>
              <a:rPr lang="en-US" altLang="ko-KR" dirty="0"/>
              <a:t>Unity C# </a:t>
            </a:r>
            <a:r>
              <a:rPr lang="ko-KR" altLang="en-US" dirty="0"/>
              <a:t>환경에서  </a:t>
            </a:r>
            <a:r>
              <a:rPr lang="en-US" altLang="ko-KR" dirty="0"/>
              <a:t>NMS</a:t>
            </a:r>
            <a:r>
              <a:rPr lang="ko-KR" altLang="en-US" dirty="0"/>
              <a:t>와 유사하게 사용가능한 </a:t>
            </a:r>
            <a:r>
              <a:rPr lang="en-US" altLang="ko-KR" dirty="0"/>
              <a:t>‘Max Object Confidence </a:t>
            </a:r>
            <a:r>
              <a:rPr lang="ko-KR" altLang="en-US" dirty="0"/>
              <a:t>알고리즘</a:t>
            </a:r>
            <a:r>
              <a:rPr lang="en-US" altLang="ko-KR" dirty="0"/>
              <a:t>’</a:t>
            </a:r>
            <a:r>
              <a:rPr lang="ko-KR" altLang="en-US" dirty="0"/>
              <a:t> 구성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수행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6C71D5E-29AC-EEA6-B95D-837C7E42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3411895"/>
            <a:ext cx="4032697" cy="26093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9165E67-63A4-E96B-0243-E23DC0AEC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49" y="3383002"/>
            <a:ext cx="2257715" cy="26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3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애플리케이션 개발</a:t>
            </a:r>
            <a:endParaRPr lang="en-US" altLang="ko-KR" dirty="0"/>
          </a:p>
          <a:p>
            <a:pPr lvl="1"/>
            <a:r>
              <a:rPr lang="en-US" altLang="ko-KR" dirty="0"/>
              <a:t>Unity </a:t>
            </a:r>
            <a:r>
              <a:rPr lang="ko-KR" altLang="en-US" dirty="0"/>
              <a:t>플랫폼을 이용해 애플리케이션 개발</a:t>
            </a:r>
            <a:endParaRPr lang="en-US" altLang="ko-KR" dirty="0"/>
          </a:p>
          <a:p>
            <a:pPr lvl="1"/>
            <a:r>
              <a:rPr lang="ko-KR" altLang="en-US" dirty="0"/>
              <a:t>전체적인 </a:t>
            </a:r>
            <a:r>
              <a:rPr lang="en-US" altLang="ko-KR" dirty="0"/>
              <a:t>UI</a:t>
            </a:r>
            <a:r>
              <a:rPr lang="ko-KR" altLang="en-US" dirty="0"/>
              <a:t>를 게임 컨셉트로 구성</a:t>
            </a:r>
            <a:endParaRPr lang="en-US" altLang="ko-KR" dirty="0"/>
          </a:p>
          <a:p>
            <a:pPr lvl="1"/>
            <a:r>
              <a:rPr lang="ko-KR" altLang="en-US" dirty="0"/>
              <a:t>그래픽</a:t>
            </a:r>
            <a:r>
              <a:rPr lang="en-US" altLang="ko-KR" dirty="0"/>
              <a:t> </a:t>
            </a:r>
            <a:r>
              <a:rPr lang="ko-KR" altLang="en-US" dirty="0" err="1"/>
              <a:t>에셋은</a:t>
            </a:r>
            <a:r>
              <a:rPr lang="ko-KR" altLang="en-US" dirty="0"/>
              <a:t> 직접 스케치한 것을 사용하고</a:t>
            </a:r>
            <a:r>
              <a:rPr lang="en-US" altLang="ko-KR" dirty="0"/>
              <a:t>, </a:t>
            </a:r>
            <a:r>
              <a:rPr lang="ko-KR" altLang="en-US" dirty="0"/>
              <a:t>사운드 </a:t>
            </a:r>
            <a:r>
              <a:rPr lang="ko-KR" altLang="en-US" dirty="0" err="1"/>
              <a:t>에셋은</a:t>
            </a:r>
            <a:r>
              <a:rPr lang="ko-KR" altLang="en-US" dirty="0"/>
              <a:t> 오픈소스 </a:t>
            </a:r>
            <a:r>
              <a:rPr lang="ko-KR" altLang="en-US" dirty="0" err="1"/>
              <a:t>에셋을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수행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33FF7C-8566-45B7-B9A1-9079E74E47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747CF1C3-2D18-F591-703C-7B73D802F346}"/>
              </a:ext>
            </a:extLst>
          </p:cNvPr>
          <p:cNvGrpSpPr/>
          <p:nvPr/>
        </p:nvGrpSpPr>
        <p:grpSpPr>
          <a:xfrm>
            <a:off x="1532022" y="3117768"/>
            <a:ext cx="6079955" cy="3119544"/>
            <a:chOff x="1516381" y="3118976"/>
            <a:chExt cx="6111237" cy="3135594"/>
          </a:xfrm>
        </p:grpSpPr>
        <p:pic>
          <p:nvPicPr>
            <p:cNvPr id="1025" name="_x57842488">
              <a:extLst>
                <a:ext uri="{FF2B5EF4-FFF2-40B4-BE49-F238E27FC236}">
                  <a16:creationId xmlns="" xmlns:a16="http://schemas.microsoft.com/office/drawing/2014/main" id="{DDCA478F-3152-B68F-6D34-197A50102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524" y="3119293"/>
              <a:ext cx="3055072" cy="1641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_x374346496">
              <a:extLst>
                <a:ext uri="{FF2B5EF4-FFF2-40B4-BE49-F238E27FC236}">
                  <a16:creationId xmlns="" xmlns:a16="http://schemas.microsoft.com/office/drawing/2014/main" id="{549FECAF-A41B-0FC2-C4AD-C18C930C2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781" y="3118976"/>
              <a:ext cx="3054837" cy="1642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_x375036760">
              <a:extLst>
                <a:ext uri="{FF2B5EF4-FFF2-40B4-BE49-F238E27FC236}">
                  <a16:creationId xmlns="" xmlns:a16="http://schemas.microsoft.com/office/drawing/2014/main" id="{5D96F121-2C41-7762-3BE6-3CE6158D2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6381" y="4761071"/>
              <a:ext cx="3056400" cy="1493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375037720">
              <a:extLst>
                <a:ext uri="{FF2B5EF4-FFF2-40B4-BE49-F238E27FC236}">
                  <a16:creationId xmlns="" xmlns:a16="http://schemas.microsoft.com/office/drawing/2014/main" id="{3E19EF29-B9F2-B53F-FDD0-05B6D26FD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074" y="4761071"/>
              <a:ext cx="3056401" cy="149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91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8484</TotalTime>
  <Words>332</Words>
  <Application>Microsoft Office PowerPoint</Application>
  <PresentationFormat>화면 슬라이드 쇼(4:3)</PresentationFormat>
  <Paragraphs>94</Paragraphs>
  <Slides>12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</dc:creator>
  <cp:lastModifiedBy>press y</cp:lastModifiedBy>
  <cp:revision>514</cp:revision>
  <dcterms:created xsi:type="dcterms:W3CDTF">2014-07-02T04:30:08Z</dcterms:created>
  <dcterms:modified xsi:type="dcterms:W3CDTF">2022-05-30T13:56:19Z</dcterms:modified>
</cp:coreProperties>
</file>